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318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gif"/><Relationship Id="rId3" Type="http://schemas.openxmlformats.org/officeDocument/2006/relationships/image" Target="../media/image13.png"/><Relationship Id="rId7" Type="http://schemas.openxmlformats.org/officeDocument/2006/relationships/image" Target="../media/image10.gi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gif"/><Relationship Id="rId11" Type="http://schemas.openxmlformats.org/officeDocument/2006/relationships/image" Target="../media/image27.png"/><Relationship Id="rId5" Type="http://schemas.openxmlformats.org/officeDocument/2006/relationships/image" Target="../media/image9.gif"/><Relationship Id="rId10" Type="http://schemas.openxmlformats.org/officeDocument/2006/relationships/image" Target="../media/image26.png"/><Relationship Id="rId4" Type="http://schemas.openxmlformats.org/officeDocument/2006/relationships/image" Target="../media/image8.gif"/><Relationship Id="rId9" Type="http://schemas.openxmlformats.org/officeDocument/2006/relationships/image" Target="../media/image23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3" Type="http://schemas.openxmlformats.org/officeDocument/2006/relationships/image" Target="../media/image9.gif"/><Relationship Id="rId7" Type="http://schemas.openxmlformats.org/officeDocument/2006/relationships/image" Target="../media/image3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gif"/><Relationship Id="rId11" Type="http://schemas.openxmlformats.org/officeDocument/2006/relationships/image" Target="../media/image7.gif"/><Relationship Id="rId5" Type="http://schemas.openxmlformats.org/officeDocument/2006/relationships/image" Target="../media/image11.gif"/><Relationship Id="rId10" Type="http://schemas.openxmlformats.org/officeDocument/2006/relationships/image" Target="../media/image6.gif"/><Relationship Id="rId4" Type="http://schemas.openxmlformats.org/officeDocument/2006/relationships/image" Target="../media/image10.gif"/><Relationship Id="rId9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9.gif"/><Relationship Id="rId7" Type="http://schemas.openxmlformats.org/officeDocument/2006/relationships/image" Target="../media/image24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gif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Barack Obama vs. </a:t>
            </a:r>
            <a:br>
              <a:rPr lang="en-US" dirty="0" smtClean="0"/>
            </a:br>
            <a:r>
              <a:rPr lang="en-US" dirty="0" smtClean="0"/>
              <a:t>the Martians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Lesson in Database Relationships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91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Building 1:</a:t>
            </a:r>
            <a:r>
              <a:rPr lang="en-US" cap="small" dirty="0" smtClean="0"/>
              <a:t>m</a:t>
            </a:r>
            <a:r>
              <a:rPr lang="en-US" dirty="0" smtClean="0"/>
              <a:t> Relationships in Access</a:t>
            </a:r>
            <a:endParaRPr lang="en-US" sz="2400" dirty="0"/>
          </a:p>
        </p:txBody>
      </p:sp>
      <p:sp>
        <p:nvSpPr>
          <p:cNvPr id="22" name="Content Placeholder 20"/>
          <p:cNvSpPr txBox="1">
            <a:spLocks/>
          </p:cNvSpPr>
          <p:nvPr/>
        </p:nvSpPr>
        <p:spPr>
          <a:xfrm>
            <a:off x="1306286" y="3533996"/>
            <a:ext cx="10533413" cy="129926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For a 1:</a:t>
            </a:r>
            <a:r>
              <a:rPr lang="en-US" sz="2000" cap="small" dirty="0" smtClean="0"/>
              <a:t>m</a:t>
            </a:r>
            <a:r>
              <a:rPr lang="en-US" sz="2000" dirty="0" smtClean="0"/>
              <a:t> relationship, you do </a:t>
            </a:r>
            <a:r>
              <a:rPr lang="en-US" sz="2000" b="1" i="1" dirty="0" smtClean="0"/>
              <a:t>not</a:t>
            </a:r>
            <a:r>
              <a:rPr lang="en-US" sz="2000" dirty="0" smtClean="0"/>
              <a:t> need a linking table.</a:t>
            </a:r>
            <a:endParaRPr lang="en-US" sz="2000" b="1" dirty="0">
              <a:solidFill>
                <a:srgbClr val="990000"/>
              </a:solidFill>
            </a:endParaRPr>
          </a:p>
          <a:p>
            <a:pPr marL="0" indent="0">
              <a:buNone/>
            </a:pPr>
            <a:r>
              <a:rPr lang="en-US" sz="2000" dirty="0"/>
              <a:t>Instead, </a:t>
            </a:r>
            <a:r>
              <a:rPr lang="en-US" sz="2000" dirty="0" smtClean="0"/>
              <a:t>you need to add the primary key from one table as the foreign key from the other.</a:t>
            </a:r>
          </a:p>
          <a:p>
            <a:pPr marL="0" indent="0">
              <a:buNone/>
            </a:pPr>
            <a:r>
              <a:rPr lang="en-US" sz="2000" dirty="0" smtClean="0"/>
              <a:t>But which way?</a:t>
            </a:r>
            <a:endParaRPr 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9150" y="1445270"/>
            <a:ext cx="3904157" cy="119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4117" y="1445270"/>
            <a:ext cx="3612416" cy="183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ontent Placeholder 20"/>
          <p:cNvSpPr txBox="1">
            <a:spLocks/>
          </p:cNvSpPr>
          <p:nvPr/>
        </p:nvSpPr>
        <p:spPr>
          <a:xfrm>
            <a:off x="834373" y="4912426"/>
            <a:ext cx="4525304" cy="166452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 err="1" smtClean="0">
                <a:solidFill>
                  <a:srgbClr val="800000"/>
                </a:solidFill>
                <a:latin typeface="Comic Sans MS" panose="030F0702030302020204" pitchFamily="66" charset="0"/>
              </a:rPr>
              <a:t>MartianID</a:t>
            </a:r>
            <a:r>
              <a:rPr lang="en-US" sz="18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 in Spaceships won't work.</a:t>
            </a:r>
            <a:br>
              <a:rPr lang="en-US" sz="1800" dirty="0" smtClean="0">
                <a:solidFill>
                  <a:srgbClr val="800000"/>
                </a:solidFill>
                <a:latin typeface="Comic Sans MS" panose="030F0702030302020204" pitchFamily="66" charset="0"/>
              </a:rPr>
            </a:br>
            <a:r>
              <a:rPr lang="en-US" sz="18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Multiple values in field!</a:t>
            </a:r>
            <a:endParaRPr lang="en-US" sz="18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1" name="Content Placeholder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51619"/>
            <a:ext cx="1059268" cy="1379376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373" y="1896134"/>
            <a:ext cx="589744" cy="93616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08704">
            <a:off x="360356" y="143347"/>
            <a:ext cx="1838000" cy="97619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801764" y="2585193"/>
            <a:ext cx="839651" cy="126205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087381" y="2832301"/>
            <a:ext cx="793290" cy="115387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3966" y="2670243"/>
            <a:ext cx="1711002" cy="1056795"/>
          </a:xfrm>
          <a:prstGeom prst="rect">
            <a:avLst/>
          </a:prstGeom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29" y="5557823"/>
            <a:ext cx="4525304" cy="1056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887" y="4783343"/>
            <a:ext cx="5022682" cy="187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Content Placeholder 20"/>
          <p:cNvSpPr txBox="1">
            <a:spLocks/>
          </p:cNvSpPr>
          <p:nvPr/>
        </p:nvSpPr>
        <p:spPr>
          <a:xfrm>
            <a:off x="6201644" y="4421750"/>
            <a:ext cx="5990356" cy="166452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 smtClean="0">
                <a:solidFill>
                  <a:srgbClr val="800000"/>
                </a:solidFill>
                <a:latin typeface="Comic Sans MS" panose="030F0702030302020204" pitchFamily="66" charset="0"/>
              </a:rPr>
              <a:t>This works!  Note Gaga has no ship, but this is okay.</a:t>
            </a:r>
            <a:endParaRPr lang="en-US" sz="1800" dirty="0">
              <a:solidFill>
                <a:srgbClr val="8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58142" y="5862891"/>
            <a:ext cx="67839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800000"/>
                </a:solidFill>
              </a:rPr>
              <a:t>X</a:t>
            </a:r>
            <a:endParaRPr lang="en-US" sz="66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49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Final Relationships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439" y="2748272"/>
            <a:ext cx="8357476" cy="3329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733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The Story  </a:t>
            </a:r>
            <a:r>
              <a:rPr lang="en-US" sz="2400" dirty="0" smtClean="0"/>
              <a:t>(part 1)</a:t>
            </a:r>
            <a:endParaRPr lang="en-US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1484310" y="1328928"/>
            <a:ext cx="10018713" cy="4901183"/>
          </a:xfrm>
        </p:spPr>
        <p:txBody>
          <a:bodyPr anchor="t" anchorCtr="0"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Barack Obama assembled a </a:t>
            </a:r>
            <a:br>
              <a:rPr lang="en-US" sz="2000" dirty="0" smtClean="0"/>
            </a:br>
            <a:r>
              <a:rPr lang="en-US" sz="2000" dirty="0" smtClean="0"/>
              <a:t>celebrity welcoming party to greet</a:t>
            </a:r>
            <a:br>
              <a:rPr lang="en-US" sz="2000" dirty="0" smtClean="0"/>
            </a:br>
            <a:r>
              <a:rPr lang="en-US" sz="2000" dirty="0" smtClean="0"/>
              <a:t>a contingent from Mars, about to </a:t>
            </a:r>
            <a:br>
              <a:rPr lang="en-US" sz="2000" dirty="0" smtClean="0"/>
            </a:br>
            <a:r>
              <a:rPr lang="en-US" sz="2000" dirty="0" smtClean="0"/>
              <a:t>land on Earth for the first time.</a:t>
            </a:r>
          </a:p>
          <a:p>
            <a:pPr lvl="1">
              <a:spcAft>
                <a:spcPts val="0"/>
              </a:spcAft>
            </a:pPr>
            <a:r>
              <a:rPr lang="en-US" sz="1800" dirty="0" smtClean="0"/>
              <a:t>Kim Kardashian</a:t>
            </a:r>
          </a:p>
          <a:p>
            <a:pPr lvl="1">
              <a:spcAft>
                <a:spcPts val="0"/>
              </a:spcAft>
            </a:pPr>
            <a:r>
              <a:rPr lang="en-US" sz="1800" dirty="0" smtClean="0"/>
              <a:t>Kanye West</a:t>
            </a:r>
          </a:p>
          <a:p>
            <a:pPr lvl="1">
              <a:spcAft>
                <a:spcPts val="0"/>
              </a:spcAft>
            </a:pPr>
            <a:r>
              <a:rPr lang="en-US" sz="1800" dirty="0" smtClean="0"/>
              <a:t>Lady Gaga</a:t>
            </a:r>
          </a:p>
          <a:p>
            <a:pPr lvl="1">
              <a:spcAft>
                <a:spcPts val="0"/>
              </a:spcAft>
            </a:pPr>
            <a:r>
              <a:rPr lang="en-US" sz="1800" dirty="0" smtClean="0"/>
              <a:t>Jimmy Fallon</a:t>
            </a:r>
          </a:p>
          <a:p>
            <a:pPr lvl="1">
              <a:spcAft>
                <a:spcPts val="0"/>
              </a:spcAft>
            </a:pPr>
            <a:r>
              <a:rPr lang="en-US" sz="1800" dirty="0" smtClean="0"/>
              <a:t>Justin Bieber</a:t>
            </a:r>
            <a:br>
              <a:rPr lang="en-US" sz="1800" dirty="0" smtClean="0"/>
            </a:br>
            <a:endParaRPr lang="en-US" sz="1800" dirty="0"/>
          </a:p>
          <a:p>
            <a:pPr marL="0" indent="0">
              <a:buNone/>
            </a:pPr>
            <a:r>
              <a:rPr lang="en-US" sz="2000" dirty="0"/>
              <a:t>Two spaceships land:</a:t>
            </a:r>
          </a:p>
          <a:p>
            <a:r>
              <a:rPr lang="en-US" sz="2000" dirty="0"/>
              <a:t>The Command spaceship</a:t>
            </a:r>
          </a:p>
          <a:p>
            <a:pPr lvl="1">
              <a:spcAft>
                <a:spcPts val="0"/>
              </a:spcAft>
            </a:pPr>
            <a:r>
              <a:rPr lang="en-US" sz="1800" dirty="0"/>
              <a:t>Piloted by Commander </a:t>
            </a:r>
            <a:r>
              <a:rPr lang="en-US" sz="1800" dirty="0" err="1"/>
              <a:t>Gleep</a:t>
            </a:r>
            <a:endParaRPr lang="en-US" sz="1800" dirty="0"/>
          </a:p>
          <a:p>
            <a:pPr lvl="1"/>
            <a:r>
              <a:rPr lang="en-US" sz="1800" dirty="0"/>
              <a:t>Accompanied by his son, </a:t>
            </a:r>
            <a:r>
              <a:rPr lang="en-US" sz="1800" dirty="0" err="1"/>
              <a:t>Gleep</a:t>
            </a:r>
            <a:r>
              <a:rPr lang="en-US" sz="1800" dirty="0"/>
              <a:t> Jr.</a:t>
            </a:r>
          </a:p>
          <a:p>
            <a:pPr>
              <a:spcAft>
                <a:spcPts val="0"/>
              </a:spcAft>
            </a:pPr>
            <a:endParaRPr lang="en-US" sz="2000" dirty="0" smtClean="0"/>
          </a:p>
        </p:txBody>
      </p:sp>
      <p:grpSp>
        <p:nvGrpSpPr>
          <p:cNvPr id="23" name="Group 22"/>
          <p:cNvGrpSpPr/>
          <p:nvPr/>
        </p:nvGrpSpPr>
        <p:grpSpPr>
          <a:xfrm>
            <a:off x="6187252" y="1219573"/>
            <a:ext cx="5995887" cy="3064890"/>
            <a:chOff x="6036802" y="1757132"/>
            <a:chExt cx="5995887" cy="3064890"/>
          </a:xfrm>
        </p:grpSpPr>
        <p:grpSp>
          <p:nvGrpSpPr>
            <p:cNvPr id="19" name="Group 18"/>
            <p:cNvGrpSpPr/>
            <p:nvPr/>
          </p:nvGrpSpPr>
          <p:grpSpPr>
            <a:xfrm>
              <a:off x="6036802" y="1757132"/>
              <a:ext cx="5995887" cy="3064890"/>
              <a:chOff x="1341120" y="1292352"/>
              <a:chExt cx="9714447" cy="4965690"/>
            </a:xfrm>
          </p:grpSpPr>
          <p:grpSp>
            <p:nvGrpSpPr>
              <p:cNvPr id="17" name="Group 16"/>
              <p:cNvGrpSpPr/>
              <p:nvPr/>
            </p:nvGrpSpPr>
            <p:grpSpPr>
              <a:xfrm>
                <a:off x="1341120" y="1292352"/>
                <a:ext cx="9714447" cy="4965690"/>
                <a:chOff x="1341120" y="1292352"/>
                <a:chExt cx="9714447" cy="4965690"/>
              </a:xfrm>
            </p:grpSpPr>
            <p:grpSp>
              <p:nvGrpSpPr>
                <p:cNvPr id="16" name="Group 15"/>
                <p:cNvGrpSpPr/>
                <p:nvPr/>
              </p:nvGrpSpPr>
              <p:grpSpPr>
                <a:xfrm>
                  <a:off x="2184007" y="1397773"/>
                  <a:ext cx="6067844" cy="2656713"/>
                  <a:chOff x="2184007" y="1397773"/>
                  <a:chExt cx="6067844" cy="2656713"/>
                </a:xfrm>
              </p:grpSpPr>
              <p:pic>
                <p:nvPicPr>
                  <p:cNvPr id="6" name="Picture 5"/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442101" y="1397773"/>
                    <a:ext cx="1809750" cy="2533650"/>
                  </a:xfrm>
                  <a:prstGeom prst="rect">
                    <a:avLst/>
                  </a:prstGeom>
                </p:spPr>
              </p:pic>
              <p:grpSp>
                <p:nvGrpSpPr>
                  <p:cNvPr id="14" name="Group 13"/>
                  <p:cNvGrpSpPr/>
                  <p:nvPr/>
                </p:nvGrpSpPr>
                <p:grpSpPr>
                  <a:xfrm>
                    <a:off x="2184007" y="1558936"/>
                    <a:ext cx="3064307" cy="2495550"/>
                    <a:chOff x="2184007" y="1558936"/>
                    <a:chExt cx="3064307" cy="2495550"/>
                  </a:xfrm>
                </p:grpSpPr>
                <p:pic>
                  <p:nvPicPr>
                    <p:cNvPr id="7" name="Picture 6"/>
                    <p:cNvPicPr>
                      <a:picLocks noChangeAspect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381414" y="1582748"/>
                      <a:ext cx="1866900" cy="2447925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8" name="Picture 7"/>
                    <p:cNvPicPr>
                      <a:picLocks noChangeAspect="1"/>
                    </p:cNvPicPr>
                    <p:nvPr/>
                  </p:nvPicPr>
                  <p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184007" y="1558936"/>
                      <a:ext cx="1952625" cy="249555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15" name="Group 14"/>
                <p:cNvGrpSpPr/>
                <p:nvPr/>
              </p:nvGrpSpPr>
              <p:grpSpPr>
                <a:xfrm>
                  <a:off x="7829208" y="1292352"/>
                  <a:ext cx="2689384" cy="2103120"/>
                  <a:chOff x="7829208" y="1292352"/>
                  <a:chExt cx="2689384" cy="2103120"/>
                </a:xfrm>
              </p:grpSpPr>
              <p:pic>
                <p:nvPicPr>
                  <p:cNvPr id="5" name="Picture 4"/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543708" y="1292352"/>
                    <a:ext cx="974884" cy="2103120"/>
                  </a:xfrm>
                  <a:prstGeom prst="rect">
                    <a:avLst/>
                  </a:prstGeom>
                </p:spPr>
              </p:pic>
              <p:pic>
                <p:nvPicPr>
                  <p:cNvPr id="9" name="Picture 8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829208" y="1680972"/>
                    <a:ext cx="1714500" cy="171450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13" name="Group 12"/>
                <p:cNvGrpSpPr/>
                <p:nvPr/>
              </p:nvGrpSpPr>
              <p:grpSpPr>
                <a:xfrm>
                  <a:off x="1341120" y="3276102"/>
                  <a:ext cx="9714447" cy="2981940"/>
                  <a:chOff x="1341120" y="3276102"/>
                  <a:chExt cx="9714447" cy="2981940"/>
                </a:xfrm>
              </p:grpSpPr>
              <p:sp>
                <p:nvSpPr>
                  <p:cNvPr id="10" name="Rectangle 9"/>
                  <p:cNvSpPr/>
                  <p:nvPr/>
                </p:nvSpPr>
                <p:spPr>
                  <a:xfrm>
                    <a:off x="1938528" y="3279648"/>
                    <a:ext cx="7605180" cy="2974848"/>
                  </a:xfrm>
                  <a:prstGeom prst="rect">
                    <a:avLst/>
                  </a:prstGeom>
                  <a:solidFill>
                    <a:srgbClr val="80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" name="Parallelogram 10"/>
                  <p:cNvSpPr/>
                  <p:nvPr/>
                </p:nvSpPr>
                <p:spPr>
                  <a:xfrm>
                    <a:off x="1341120" y="3276102"/>
                    <a:ext cx="1194816" cy="2978394"/>
                  </a:xfrm>
                  <a:prstGeom prst="parallelogram">
                    <a:avLst/>
                  </a:prstGeom>
                  <a:solidFill>
                    <a:srgbClr val="8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" name="Parallelogram 11"/>
                  <p:cNvSpPr/>
                  <p:nvPr/>
                </p:nvSpPr>
                <p:spPr>
                  <a:xfrm flipH="1">
                    <a:off x="8849743" y="3279648"/>
                    <a:ext cx="2205824" cy="2978394"/>
                  </a:xfrm>
                  <a:prstGeom prst="parallelogram">
                    <a:avLst/>
                  </a:prstGeom>
                  <a:solidFill>
                    <a:srgbClr val="8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8" name="Curved Up Ribbon 17"/>
              <p:cNvSpPr/>
              <p:nvPr/>
            </p:nvSpPr>
            <p:spPr>
              <a:xfrm>
                <a:off x="2271695" y="3683757"/>
                <a:ext cx="7680960" cy="2170176"/>
              </a:xfrm>
              <a:prstGeom prst="ellipseRibbon2">
                <a:avLst>
                  <a:gd name="adj1" fmla="val 25000"/>
                  <a:gd name="adj2" fmla="val 73810"/>
                  <a:gd name="adj3" fmla="val 1250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/>
                  <a:t>Welcome, friends from Mars!</a:t>
                </a:r>
                <a:endParaRPr lang="en-US" sz="3200" dirty="0"/>
              </a:p>
            </p:txBody>
          </p:sp>
        </p:grpSp>
        <p:pic>
          <p:nvPicPr>
            <p:cNvPr id="22" name="Content Placeholder 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3460" y="1777120"/>
              <a:ext cx="1381555" cy="1258097"/>
            </a:xfrm>
            <a:prstGeom prst="rect">
              <a:avLst/>
            </a:prstGeom>
          </p:spPr>
        </p:pic>
      </p:grpSp>
      <p:sp>
        <p:nvSpPr>
          <p:cNvPr id="24" name="Rectangle 23"/>
          <p:cNvSpPr/>
          <p:nvPr/>
        </p:nvSpPr>
        <p:spPr>
          <a:xfrm>
            <a:off x="5854989" y="5081159"/>
            <a:ext cx="6096000" cy="120991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dirty="0" err="1"/>
              <a:t>Hyperwarp</a:t>
            </a:r>
            <a:r>
              <a:rPr lang="en-US" sz="2000" dirty="0"/>
              <a:t> cruiser</a:t>
            </a:r>
          </a:p>
          <a:p>
            <a:pPr marL="742950" lvl="1" indent="-28575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Piloted by </a:t>
            </a:r>
            <a:r>
              <a:rPr lang="en-US" dirty="0" err="1"/>
              <a:t>Gleep's</a:t>
            </a:r>
            <a:r>
              <a:rPr lang="en-US" dirty="0"/>
              <a:t> wife, </a:t>
            </a:r>
            <a:r>
              <a:rPr lang="en-US" dirty="0" err="1"/>
              <a:t>Gorka</a:t>
            </a:r>
            <a:endParaRPr lang="en-US" dirty="0"/>
          </a:p>
          <a:p>
            <a:pPr marL="742950" lvl="1" indent="-285750">
              <a:spcBef>
                <a:spcPct val="20000"/>
              </a:spcBef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/>
              <a:t>Accompanied by her </a:t>
            </a:r>
            <a:r>
              <a:rPr lang="en-US" dirty="0" smtClean="0"/>
              <a:t>bodyguard</a:t>
            </a:r>
            <a:r>
              <a:rPr lang="en-US" dirty="0"/>
              <a:t>, </a:t>
            </a:r>
            <a:r>
              <a:rPr lang="en-US" dirty="0" err="1"/>
              <a:t>Glorp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96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Story  </a:t>
            </a:r>
            <a:r>
              <a:rPr lang="en-US" sz="2400" dirty="0"/>
              <a:t>(part </a:t>
            </a:r>
            <a:r>
              <a:rPr lang="en-US" sz="2400" dirty="0" smtClean="0"/>
              <a:t>2)</a:t>
            </a:r>
            <a:endParaRPr lang="en-US" sz="24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1484310" y="1328929"/>
            <a:ext cx="10018713" cy="4462272"/>
          </a:xfrm>
        </p:spPr>
        <p:txBody>
          <a:bodyPr anchor="t" anchorCtr="0"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Things do not go as planned.  </a:t>
            </a:r>
          </a:p>
          <a:p>
            <a:pPr marL="0" indent="0">
              <a:buNone/>
            </a:pPr>
            <a:r>
              <a:rPr lang="en-US" sz="2000" dirty="0" err="1" smtClean="0"/>
              <a:t>Gleep</a:t>
            </a:r>
            <a:r>
              <a:rPr lang="en-US" sz="2000" dirty="0" smtClean="0"/>
              <a:t> exits his spaceship first and promptly </a:t>
            </a:r>
            <a:br>
              <a:rPr lang="en-US" sz="2000" dirty="0" smtClean="0"/>
            </a:br>
            <a:r>
              <a:rPr lang="en-US" sz="2000" dirty="0" smtClean="0"/>
              <a:t>shoots Kim </a:t>
            </a:r>
            <a:r>
              <a:rPr lang="en-US" sz="2000" dirty="0" err="1" smtClean="0"/>
              <a:t>Kardashian,Kanye</a:t>
            </a:r>
            <a:r>
              <a:rPr lang="en-US" sz="2000" dirty="0" smtClean="0"/>
              <a:t> West and </a:t>
            </a:r>
            <a:br>
              <a:rPr lang="en-US" sz="2000" dirty="0" smtClean="0"/>
            </a:br>
            <a:r>
              <a:rPr lang="en-US" sz="2000" dirty="0" smtClean="0"/>
              <a:t>Jimmy </a:t>
            </a:r>
            <a:r>
              <a:rPr lang="en-US" sz="2000" dirty="0" smtClean="0"/>
              <a:t>Fallon.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Gorka</a:t>
            </a:r>
            <a:r>
              <a:rPr lang="en-US" sz="2000" dirty="0" smtClean="0"/>
              <a:t> and </a:t>
            </a:r>
            <a:r>
              <a:rPr lang="en-US" sz="2000" dirty="0" err="1" smtClean="0"/>
              <a:t>Glorp</a:t>
            </a:r>
            <a:r>
              <a:rPr lang="en-US" sz="2000" dirty="0" smtClean="0"/>
              <a:t> emerge next.  </a:t>
            </a:r>
          </a:p>
          <a:p>
            <a:pPr marL="0" indent="0">
              <a:buNone/>
            </a:pPr>
            <a:r>
              <a:rPr lang="en-US" sz="2000" dirty="0" smtClean="0"/>
              <a:t>Lady Gaga reveals herself to be an under-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cover Martian (was there any doubt?).</a:t>
            </a:r>
          </a:p>
          <a:p>
            <a:pPr marL="0" indent="0">
              <a:buNone/>
            </a:pPr>
            <a:r>
              <a:rPr lang="en-US" sz="2000" dirty="0" err="1" smtClean="0"/>
              <a:t>Gleep</a:t>
            </a:r>
            <a:r>
              <a:rPr lang="en-US" sz="2000" dirty="0" smtClean="0"/>
              <a:t>, </a:t>
            </a:r>
            <a:r>
              <a:rPr lang="en-US" sz="2000" dirty="0" err="1" smtClean="0"/>
              <a:t>Gorka</a:t>
            </a:r>
            <a:r>
              <a:rPr lang="en-US" sz="2000" dirty="0" smtClean="0"/>
              <a:t>, </a:t>
            </a:r>
            <a:r>
              <a:rPr lang="en-US" sz="2000" dirty="0" err="1" smtClean="0"/>
              <a:t>Glorp</a:t>
            </a:r>
            <a:r>
              <a:rPr lang="en-US" sz="2000" dirty="0" smtClean="0"/>
              <a:t> and Gaga point their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lasers at Obama and fire.</a:t>
            </a:r>
          </a:p>
          <a:p>
            <a:pPr marL="0" indent="0">
              <a:buNone/>
            </a:pPr>
            <a:r>
              <a:rPr lang="en-US" sz="2000" dirty="0" smtClean="0"/>
              <a:t>Not to be outdone, young</a:t>
            </a:r>
            <a:br>
              <a:rPr lang="en-US" sz="2000" dirty="0" smtClean="0"/>
            </a:br>
            <a:r>
              <a:rPr lang="en-US" sz="2000" dirty="0" err="1" smtClean="0"/>
              <a:t>Gleep</a:t>
            </a:r>
            <a:r>
              <a:rPr lang="en-US" sz="2000" dirty="0" smtClean="0"/>
              <a:t> rushes out to shoot</a:t>
            </a:r>
            <a:br>
              <a:rPr lang="en-US" sz="2000" dirty="0" smtClean="0"/>
            </a:br>
            <a:r>
              <a:rPr lang="en-US" sz="2000" dirty="0" smtClean="0"/>
              <a:t>Justin Bieber as he tries to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make a hasty get-away.</a:t>
            </a:r>
          </a:p>
        </p:txBody>
      </p:sp>
      <p:pic>
        <p:nvPicPr>
          <p:cNvPr id="2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2999" y="4484205"/>
            <a:ext cx="1733550" cy="22574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9585" y="5452351"/>
            <a:ext cx="965149" cy="153209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821675" y="5051583"/>
            <a:ext cx="1552575" cy="233362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719223" y="4546117"/>
            <a:ext cx="1466850" cy="2133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065675" y="6239494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Gleep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605836" y="5097476"/>
            <a:ext cx="110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Gleep</a:t>
            </a:r>
            <a:r>
              <a:rPr lang="en-US" b="1" dirty="0" smtClean="0">
                <a:solidFill>
                  <a:srgbClr val="990000"/>
                </a:solidFill>
              </a:rPr>
              <a:t>, Jr.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935100" y="6434853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Gorka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157958" y="4728144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Glorp</a:t>
            </a:r>
            <a:endParaRPr lang="en-US" b="1" dirty="0">
              <a:solidFill>
                <a:srgbClr val="990000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187252" y="1219573"/>
            <a:ext cx="5995887" cy="3064890"/>
            <a:chOff x="6036802" y="1757132"/>
            <a:chExt cx="5995887" cy="3064890"/>
          </a:xfrm>
        </p:grpSpPr>
        <p:grpSp>
          <p:nvGrpSpPr>
            <p:cNvPr id="32" name="Group 31"/>
            <p:cNvGrpSpPr/>
            <p:nvPr/>
          </p:nvGrpSpPr>
          <p:grpSpPr>
            <a:xfrm>
              <a:off x="6036802" y="1757132"/>
              <a:ext cx="5995887" cy="3064890"/>
              <a:chOff x="1341120" y="1292352"/>
              <a:chExt cx="9714447" cy="4965690"/>
            </a:xfrm>
          </p:grpSpPr>
          <p:grpSp>
            <p:nvGrpSpPr>
              <p:cNvPr id="34" name="Group 33"/>
              <p:cNvGrpSpPr/>
              <p:nvPr/>
            </p:nvGrpSpPr>
            <p:grpSpPr>
              <a:xfrm>
                <a:off x="1341120" y="1292352"/>
                <a:ext cx="9714447" cy="4965690"/>
                <a:chOff x="1341120" y="1292352"/>
                <a:chExt cx="9714447" cy="4965690"/>
              </a:xfrm>
            </p:grpSpPr>
            <p:grpSp>
              <p:nvGrpSpPr>
                <p:cNvPr id="36" name="Group 35"/>
                <p:cNvGrpSpPr/>
                <p:nvPr/>
              </p:nvGrpSpPr>
              <p:grpSpPr>
                <a:xfrm>
                  <a:off x="2184007" y="1397773"/>
                  <a:ext cx="6067844" cy="2656713"/>
                  <a:chOff x="2184007" y="1397773"/>
                  <a:chExt cx="6067844" cy="2656713"/>
                </a:xfrm>
              </p:grpSpPr>
              <p:pic>
                <p:nvPicPr>
                  <p:cNvPr id="44" name="Picture 43"/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442101" y="1397773"/>
                    <a:ext cx="1809750" cy="2533650"/>
                  </a:xfrm>
                  <a:prstGeom prst="rect">
                    <a:avLst/>
                  </a:prstGeom>
                </p:spPr>
              </p:pic>
              <p:grpSp>
                <p:nvGrpSpPr>
                  <p:cNvPr id="45" name="Group 44"/>
                  <p:cNvGrpSpPr/>
                  <p:nvPr/>
                </p:nvGrpSpPr>
                <p:grpSpPr>
                  <a:xfrm>
                    <a:off x="2184007" y="1558936"/>
                    <a:ext cx="3064307" cy="2495550"/>
                    <a:chOff x="2184007" y="1558936"/>
                    <a:chExt cx="3064307" cy="2495550"/>
                  </a:xfrm>
                </p:grpSpPr>
                <p:pic>
                  <p:nvPicPr>
                    <p:cNvPr id="46" name="Picture 45"/>
                    <p:cNvPicPr>
                      <a:picLocks noChangeAspect="1"/>
                    </p:cNvPicPr>
                    <p:nvPr/>
                  </p:nvPicPr>
                  <p:blipFill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3381414" y="1582748"/>
                      <a:ext cx="1866900" cy="2447925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7" name="Picture 46"/>
                    <p:cNvPicPr>
                      <a:picLocks noChangeAspect="1"/>
                    </p:cNvPicPr>
                    <p:nvPr/>
                  </p:nvPicPr>
                  <p:blipFill>
                    <a:blip r:embed="rId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184007" y="1558936"/>
                      <a:ext cx="1952625" cy="2495550"/>
                    </a:xfrm>
                    <a:prstGeom prst="rect">
                      <a:avLst/>
                    </a:prstGeom>
                  </p:spPr>
                </p:pic>
              </p:grpSp>
            </p:grpSp>
            <p:grpSp>
              <p:nvGrpSpPr>
                <p:cNvPr id="37" name="Group 36"/>
                <p:cNvGrpSpPr/>
                <p:nvPr/>
              </p:nvGrpSpPr>
              <p:grpSpPr>
                <a:xfrm>
                  <a:off x="7829208" y="1292352"/>
                  <a:ext cx="2689384" cy="2103120"/>
                  <a:chOff x="7829208" y="1292352"/>
                  <a:chExt cx="2689384" cy="2103120"/>
                </a:xfrm>
              </p:grpSpPr>
              <p:pic>
                <p:nvPicPr>
                  <p:cNvPr id="42" name="Picture 41"/>
                  <p:cNvPicPr>
                    <a:picLocks noChangeAspect="1"/>
                  </p:cNvPicPr>
                  <p:nvPr/>
                </p:nvPicPr>
                <p:blipFill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9543708" y="1292352"/>
                    <a:ext cx="974884" cy="2103120"/>
                  </a:xfrm>
                  <a:prstGeom prst="rect">
                    <a:avLst/>
                  </a:prstGeom>
                </p:spPr>
              </p:pic>
              <p:pic>
                <p:nvPicPr>
                  <p:cNvPr id="43" name="Picture 42"/>
                  <p:cNvPicPr>
                    <a:picLocks noChangeAspect="1"/>
                  </p:cNvPicPr>
                  <p:nvPr/>
                </p:nvPicPr>
                <p:blipFill>
                  <a:blip r:embed="rId10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7829208" y="1680972"/>
                    <a:ext cx="1714500" cy="1714500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38" name="Group 37"/>
                <p:cNvGrpSpPr/>
                <p:nvPr/>
              </p:nvGrpSpPr>
              <p:grpSpPr>
                <a:xfrm>
                  <a:off x="1341120" y="3276102"/>
                  <a:ext cx="9714447" cy="2981940"/>
                  <a:chOff x="1341120" y="3276102"/>
                  <a:chExt cx="9714447" cy="2981940"/>
                </a:xfrm>
              </p:grpSpPr>
              <p:sp>
                <p:nvSpPr>
                  <p:cNvPr id="39" name="Rectangle 38"/>
                  <p:cNvSpPr/>
                  <p:nvPr/>
                </p:nvSpPr>
                <p:spPr>
                  <a:xfrm>
                    <a:off x="1938528" y="3279648"/>
                    <a:ext cx="7605180" cy="2974848"/>
                  </a:xfrm>
                  <a:prstGeom prst="rect">
                    <a:avLst/>
                  </a:prstGeom>
                  <a:solidFill>
                    <a:srgbClr val="80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" name="Parallelogram 39"/>
                  <p:cNvSpPr/>
                  <p:nvPr/>
                </p:nvSpPr>
                <p:spPr>
                  <a:xfrm>
                    <a:off x="1341120" y="3276102"/>
                    <a:ext cx="1194816" cy="2978394"/>
                  </a:xfrm>
                  <a:prstGeom prst="parallelogram">
                    <a:avLst/>
                  </a:prstGeom>
                  <a:solidFill>
                    <a:srgbClr val="8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Parallelogram 40"/>
                  <p:cNvSpPr/>
                  <p:nvPr/>
                </p:nvSpPr>
                <p:spPr>
                  <a:xfrm flipH="1">
                    <a:off x="8849743" y="3279648"/>
                    <a:ext cx="2205824" cy="2978394"/>
                  </a:xfrm>
                  <a:prstGeom prst="parallelogram">
                    <a:avLst/>
                  </a:prstGeom>
                  <a:solidFill>
                    <a:srgbClr val="8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35" name="Curved Up Ribbon 34"/>
              <p:cNvSpPr/>
              <p:nvPr/>
            </p:nvSpPr>
            <p:spPr>
              <a:xfrm>
                <a:off x="2271695" y="3683757"/>
                <a:ext cx="7680960" cy="2170176"/>
              </a:xfrm>
              <a:prstGeom prst="ellipseRibbon2">
                <a:avLst>
                  <a:gd name="adj1" fmla="val 25000"/>
                  <a:gd name="adj2" fmla="val 73810"/>
                  <a:gd name="adj3" fmla="val 1250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/>
                  <a:t>Welcome, friends from Mars!</a:t>
                </a:r>
                <a:endParaRPr lang="en-US" sz="3200" dirty="0"/>
              </a:p>
            </p:txBody>
          </p:sp>
        </p:grpSp>
        <p:pic>
          <p:nvPicPr>
            <p:cNvPr id="33" name="Content Placeholder 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83460" y="1777120"/>
              <a:ext cx="1381555" cy="125809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037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Building Tables</a:t>
            </a:r>
            <a:endParaRPr lang="en-US" sz="24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5888737" y="2113823"/>
            <a:ext cx="5669279" cy="4462272"/>
          </a:xfrm>
        </p:spPr>
        <p:txBody>
          <a:bodyPr anchor="t" anchorCtr="0">
            <a:normAutofit/>
          </a:bodyPr>
          <a:lstStyle/>
          <a:p>
            <a:r>
              <a:rPr lang="en-US" sz="2000" dirty="0" smtClean="0"/>
              <a:t>First we create the Martians table.</a:t>
            </a:r>
          </a:p>
          <a:p>
            <a:r>
              <a:rPr lang="en-US" sz="2000" dirty="0" smtClean="0"/>
              <a:t>Note that since </a:t>
            </a:r>
            <a:r>
              <a:rPr lang="en-US" sz="2000" dirty="0" err="1" smtClean="0"/>
              <a:t>Gleep</a:t>
            </a:r>
            <a:r>
              <a:rPr lang="en-US" sz="2000" dirty="0" smtClean="0"/>
              <a:t> and his son have the same name.  The names cannot uniquely identify a record.</a:t>
            </a:r>
          </a:p>
          <a:p>
            <a:r>
              <a:rPr lang="en-US" sz="2000" dirty="0" smtClean="0"/>
              <a:t>Note that Access assigns a primary key automatically, called "ID" using an AutoNumber type to generate unique row numbers or record numbers.</a:t>
            </a:r>
          </a:p>
          <a:p>
            <a:r>
              <a:rPr lang="en-US" sz="2000" dirty="0" smtClean="0"/>
              <a:t>However, since "ID" is not terribly descriptive, let's rename the column (field) to be "</a:t>
            </a:r>
            <a:r>
              <a:rPr lang="en-US" sz="2000" dirty="0" err="1" smtClean="0"/>
              <a:t>MartianID</a:t>
            </a:r>
            <a:r>
              <a:rPr lang="en-US" sz="2000" dirty="0" smtClean="0"/>
              <a:t>"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75" y="2194750"/>
            <a:ext cx="4423971" cy="1279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2846089" y="3688509"/>
            <a:ext cx="1751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Datasheet View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195544" y="1825418"/>
            <a:ext cx="1401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Design View</a:t>
            </a:r>
            <a:endParaRPr lang="en-US" b="1" dirty="0">
              <a:solidFill>
                <a:srgbClr val="99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30" y="4057841"/>
            <a:ext cx="3612416" cy="183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26378" y="5983295"/>
            <a:ext cx="25707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Lady Gaga never reveals her age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423280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Determining Relationships</a:t>
            </a:r>
            <a:endParaRPr lang="en-US" sz="24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4845132" y="1311996"/>
            <a:ext cx="2090057" cy="5017558"/>
          </a:xfrm>
        </p:spPr>
        <p:txBody>
          <a:bodyPr anchor="t" anchorCtr="0"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After we build the Humans table, we need to identify the relationships between Martians and Humans.</a:t>
            </a:r>
          </a:p>
          <a:p>
            <a:pPr marL="0" indent="0">
              <a:buNone/>
            </a:pPr>
            <a:r>
              <a:rPr lang="en-US" sz="2000" dirty="0" smtClean="0"/>
              <a:t>Each Martian can shoot </a:t>
            </a:r>
            <a:r>
              <a:rPr lang="en-US" sz="2000" b="1" dirty="0" smtClean="0">
                <a:solidFill>
                  <a:srgbClr val="990000"/>
                </a:solidFill>
              </a:rPr>
              <a:t>many</a:t>
            </a:r>
            <a:r>
              <a:rPr lang="en-US" sz="2000" dirty="0" smtClean="0"/>
              <a:t> Humans. (</a:t>
            </a:r>
            <a:r>
              <a:rPr lang="en-US" sz="2000" dirty="0" err="1" smtClean="0"/>
              <a:t>Gleep</a:t>
            </a:r>
            <a:r>
              <a:rPr lang="en-US" sz="2000" dirty="0" smtClean="0"/>
              <a:t> shot 3 celebrities).</a:t>
            </a:r>
          </a:p>
          <a:p>
            <a:pPr marL="0" indent="0">
              <a:buNone/>
            </a:pPr>
            <a:r>
              <a:rPr lang="en-US" sz="2000" dirty="0" smtClean="0"/>
              <a:t>Each Human can be shot by </a:t>
            </a:r>
            <a:r>
              <a:rPr lang="en-US" sz="2000" b="1" dirty="0" smtClean="0">
                <a:solidFill>
                  <a:srgbClr val="990000"/>
                </a:solidFill>
              </a:rPr>
              <a:t>many</a:t>
            </a:r>
            <a:r>
              <a:rPr lang="en-US" sz="2000" dirty="0" smtClean="0"/>
              <a:t> Martians.  (Obama was shot by 4 Martians.)</a:t>
            </a: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990000"/>
                </a:solidFill>
              </a:rPr>
              <a:t>Many to Many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175" y="2194750"/>
            <a:ext cx="4423971" cy="1279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2846089" y="3688509"/>
            <a:ext cx="1751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Datasheet View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195544" y="1825418"/>
            <a:ext cx="1401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Design View</a:t>
            </a:r>
            <a:endParaRPr lang="en-US" b="1" dirty="0">
              <a:solidFill>
                <a:srgbClr val="99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730" y="4057841"/>
            <a:ext cx="3612416" cy="183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26378" y="5983295"/>
            <a:ext cx="25707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Lady Gaga never reveals her age</a:t>
            </a:r>
            <a:endParaRPr lang="en-US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0066688" y="3719165"/>
            <a:ext cx="1751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Datasheet View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416143" y="1761074"/>
            <a:ext cx="1401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Design View</a:t>
            </a:r>
            <a:endParaRPr lang="en-US" b="1" dirty="0">
              <a:solidFill>
                <a:srgbClr val="99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171382" y="2130406"/>
            <a:ext cx="4646363" cy="1344313"/>
            <a:chOff x="7171382" y="2130406"/>
            <a:chExt cx="4646363" cy="1344313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382" y="2130406"/>
              <a:ext cx="4646363" cy="134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6692" y="2965130"/>
              <a:ext cx="934304" cy="492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5"/>
          <p:cNvGrpSpPr/>
          <p:nvPr/>
        </p:nvGrpSpPr>
        <p:grpSpPr>
          <a:xfrm>
            <a:off x="7576940" y="4132687"/>
            <a:ext cx="4240805" cy="2004496"/>
            <a:chOff x="7576940" y="4132687"/>
            <a:chExt cx="4240805" cy="2004496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6940" y="4132687"/>
              <a:ext cx="4240805" cy="2004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1625" y="5533857"/>
              <a:ext cx="671886" cy="329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5689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Designing Relationships</a:t>
            </a:r>
            <a:endParaRPr lang="en-US" sz="24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2434442" y="3770178"/>
            <a:ext cx="7506527" cy="576181"/>
          </a:xfrm>
        </p:spPr>
        <p:txBody>
          <a:bodyPr anchor="t" anchorCtr="0"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Many to many relationships require a bridging table or a linking table.</a:t>
            </a:r>
            <a:endParaRPr lang="en-US" sz="2000" b="1" dirty="0" smtClean="0">
              <a:solidFill>
                <a:srgbClr val="990000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35" y="1053384"/>
            <a:ext cx="3612416" cy="183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746" y="4443512"/>
            <a:ext cx="9571397" cy="1404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7571185" y="1053384"/>
            <a:ext cx="4240805" cy="2004496"/>
            <a:chOff x="7571185" y="1053384"/>
            <a:chExt cx="4240805" cy="2004496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1185" y="1053384"/>
              <a:ext cx="4240805" cy="2004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02546" y="2451650"/>
              <a:ext cx="671886" cy="329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1809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Building M:M Relationships in Access</a:t>
            </a:r>
            <a:endParaRPr lang="en-US" sz="2400" dirty="0"/>
          </a:p>
        </p:txBody>
      </p:sp>
      <p:sp>
        <p:nvSpPr>
          <p:cNvPr id="21" name="Content Placeholder 20"/>
          <p:cNvSpPr>
            <a:spLocks noGrp="1"/>
          </p:cNvSpPr>
          <p:nvPr>
            <p:ph idx="1"/>
          </p:nvPr>
        </p:nvSpPr>
        <p:spPr>
          <a:xfrm>
            <a:off x="1888177" y="1229897"/>
            <a:ext cx="9334005" cy="576181"/>
          </a:xfrm>
        </p:spPr>
        <p:txBody>
          <a:bodyPr anchor="t" anchorCtr="0"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Now we have fields in common that we can link together.</a:t>
            </a:r>
          </a:p>
          <a:p>
            <a:r>
              <a:rPr lang="en-US" sz="2000" dirty="0" smtClean="0"/>
              <a:t>Primary key </a:t>
            </a:r>
            <a:r>
              <a:rPr lang="en-US" sz="2000" dirty="0" err="1" smtClean="0"/>
              <a:t>MartianID</a:t>
            </a:r>
            <a:r>
              <a:rPr lang="en-US" sz="2000" dirty="0" smtClean="0"/>
              <a:t> in the Martians table can link to </a:t>
            </a:r>
            <a:br>
              <a:rPr lang="en-US" sz="2000" dirty="0" smtClean="0"/>
            </a:br>
            <a:r>
              <a:rPr lang="en-US" sz="2000" dirty="0" smtClean="0"/>
              <a:t>foreign key </a:t>
            </a:r>
            <a:r>
              <a:rPr lang="en-US" sz="2000" dirty="0" err="1" smtClean="0"/>
              <a:t>MartianID</a:t>
            </a:r>
            <a:r>
              <a:rPr lang="en-US" sz="2000" dirty="0" smtClean="0"/>
              <a:t> in the </a:t>
            </a:r>
            <a:r>
              <a:rPr lang="en-US" sz="2000" dirty="0" err="1" smtClean="0"/>
              <a:t>HumanMartiansBridge</a:t>
            </a:r>
            <a:r>
              <a:rPr lang="en-US" sz="2000" dirty="0" smtClean="0"/>
              <a:t> table.</a:t>
            </a:r>
          </a:p>
          <a:p>
            <a:r>
              <a:rPr lang="en-US" sz="2000" dirty="0"/>
              <a:t>Primary key </a:t>
            </a:r>
            <a:r>
              <a:rPr lang="en-US" sz="2000" dirty="0" err="1" smtClean="0"/>
              <a:t>PersonID</a:t>
            </a:r>
            <a:r>
              <a:rPr lang="en-US" sz="2000" dirty="0" smtClean="0"/>
              <a:t> </a:t>
            </a:r>
            <a:r>
              <a:rPr lang="en-US" sz="2000" dirty="0"/>
              <a:t>in the </a:t>
            </a:r>
            <a:r>
              <a:rPr lang="en-US" sz="2000" dirty="0" smtClean="0"/>
              <a:t>Humans </a:t>
            </a:r>
            <a:r>
              <a:rPr lang="en-US" sz="2000" dirty="0"/>
              <a:t>table can link to </a:t>
            </a:r>
            <a:br>
              <a:rPr lang="en-US" sz="2000" dirty="0"/>
            </a:br>
            <a:r>
              <a:rPr lang="en-US" sz="2000" dirty="0" smtClean="0"/>
              <a:t>foreign key </a:t>
            </a:r>
            <a:r>
              <a:rPr lang="en-US" sz="2000" dirty="0" err="1" smtClean="0"/>
              <a:t>PersonID</a:t>
            </a:r>
            <a:r>
              <a:rPr lang="en-US" sz="2000" dirty="0" smtClean="0"/>
              <a:t> </a:t>
            </a:r>
            <a:r>
              <a:rPr lang="en-US" sz="2000" dirty="0"/>
              <a:t>in the </a:t>
            </a:r>
            <a:r>
              <a:rPr lang="en-US" sz="2000" dirty="0" err="1"/>
              <a:t>HumanMartiansBridge</a:t>
            </a:r>
            <a:r>
              <a:rPr lang="en-US" sz="2000" dirty="0"/>
              <a:t> table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812" y="3317359"/>
            <a:ext cx="8181233" cy="250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3506111" y="5951908"/>
            <a:ext cx="3334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990000"/>
                </a:solidFill>
              </a:rPr>
              <a:t>"Each </a:t>
            </a:r>
            <a:r>
              <a:rPr lang="en-US" dirty="0" err="1" smtClean="0">
                <a:solidFill>
                  <a:srgbClr val="990000"/>
                </a:solidFill>
              </a:rPr>
              <a:t>MartianID</a:t>
            </a:r>
            <a:r>
              <a:rPr lang="en-US" dirty="0" smtClean="0">
                <a:solidFill>
                  <a:srgbClr val="990000"/>
                </a:solidFill>
              </a:rPr>
              <a:t> can appear in the linking table many times."</a:t>
            </a:r>
          </a:p>
        </p:txBody>
      </p:sp>
      <p:sp>
        <p:nvSpPr>
          <p:cNvPr id="10" name="Rectangle 9"/>
          <p:cNvSpPr/>
          <p:nvPr/>
        </p:nvSpPr>
        <p:spPr>
          <a:xfrm>
            <a:off x="7234976" y="5951908"/>
            <a:ext cx="3334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"Each </a:t>
            </a:r>
            <a:r>
              <a:rPr lang="en-US" dirty="0" err="1" smtClean="0">
                <a:solidFill>
                  <a:srgbClr val="0070C0"/>
                </a:solidFill>
              </a:rPr>
              <a:t>PersonID</a:t>
            </a:r>
            <a:r>
              <a:rPr lang="en-US" smtClean="0">
                <a:solidFill>
                  <a:srgbClr val="0070C0"/>
                </a:solidFill>
              </a:rPr>
              <a:t> can </a:t>
            </a:r>
            <a:r>
              <a:rPr lang="en-US" dirty="0" smtClean="0">
                <a:solidFill>
                  <a:srgbClr val="0070C0"/>
                </a:solidFill>
              </a:rPr>
              <a:t>appear in the linking table many times."</a:t>
            </a:r>
          </a:p>
        </p:txBody>
      </p:sp>
      <p:sp>
        <p:nvSpPr>
          <p:cNvPr id="4" name="Down Arrow 3"/>
          <p:cNvSpPr/>
          <p:nvPr/>
        </p:nvSpPr>
        <p:spPr>
          <a:xfrm flipV="1">
            <a:off x="7766465" y="4827318"/>
            <a:ext cx="391886" cy="1124589"/>
          </a:xfrm>
          <a:prstGeom prst="downArrow">
            <a:avLst>
              <a:gd name="adj1" fmla="val 31818"/>
              <a:gd name="adj2" fmla="val 5000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flipV="1">
            <a:off x="5377545" y="4569061"/>
            <a:ext cx="391886" cy="1382845"/>
          </a:xfrm>
          <a:prstGeom prst="downArrow">
            <a:avLst>
              <a:gd name="adj1" fmla="val 31818"/>
              <a:gd name="adj2" fmla="val 50000"/>
            </a:avLst>
          </a:prstGeom>
          <a:solidFill>
            <a:srgbClr val="99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2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Using Relationships in a Query</a:t>
            </a:r>
            <a:endParaRPr lang="en-US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35" y="1053384"/>
            <a:ext cx="3612416" cy="1837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3925" y="5684362"/>
            <a:ext cx="5189622" cy="1032486"/>
          </a:xfrm>
        </p:spPr>
        <p:txBody>
          <a:bodyPr anchor="t" anchorCtr="0">
            <a:normAutofit/>
          </a:bodyPr>
          <a:lstStyle/>
          <a:p>
            <a:r>
              <a:rPr lang="en-US" sz="2000" dirty="0" smtClean="0"/>
              <a:t>After entering data into the bridging or linking table, we are then able to create a query that shows us who shot who.</a:t>
            </a:r>
            <a:endParaRPr 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171" y="2750120"/>
            <a:ext cx="4281631" cy="283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7571185" y="1053384"/>
            <a:ext cx="4240805" cy="2004496"/>
            <a:chOff x="7571185" y="1053384"/>
            <a:chExt cx="4240805" cy="2004496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1185" y="1053384"/>
              <a:ext cx="4240805" cy="20044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19743" y="2452058"/>
              <a:ext cx="671886" cy="329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8488236" y="4168240"/>
            <a:ext cx="3439662" cy="2524858"/>
            <a:chOff x="8488236" y="4168240"/>
            <a:chExt cx="3439662" cy="2524858"/>
          </a:xfrm>
        </p:grpSpPr>
        <p:pic>
          <p:nvPicPr>
            <p:cNvPr id="5124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8236" y="4168240"/>
              <a:ext cx="3439662" cy="25248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95465" y="5238396"/>
              <a:ext cx="663110" cy="2470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9141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2744" y="161545"/>
            <a:ext cx="10018713" cy="899160"/>
          </a:xfrm>
        </p:spPr>
        <p:txBody>
          <a:bodyPr/>
          <a:lstStyle/>
          <a:p>
            <a:r>
              <a:rPr lang="en-US" dirty="0" smtClean="0"/>
              <a:t>More Relationships</a:t>
            </a:r>
            <a:endParaRPr lang="en-US" sz="2400" dirty="0"/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867" y="1052236"/>
            <a:ext cx="1733550" cy="22574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2453" y="2020382"/>
            <a:ext cx="965149" cy="153209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534543" y="1619614"/>
            <a:ext cx="1552575" cy="23336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432091" y="1114148"/>
            <a:ext cx="1466850" cy="2133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778543" y="2807525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Gleep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318704" y="1665507"/>
            <a:ext cx="110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Gleep</a:t>
            </a:r>
            <a:r>
              <a:rPr lang="en-US" b="1" dirty="0" smtClean="0">
                <a:solidFill>
                  <a:srgbClr val="990000"/>
                </a:solidFill>
              </a:rPr>
              <a:t>, Jr.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47968" y="3002884"/>
            <a:ext cx="785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Gorka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870826" y="1296175"/>
            <a:ext cx="73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990000"/>
                </a:solidFill>
              </a:rPr>
              <a:t>Glorp</a:t>
            </a:r>
            <a:endParaRPr lang="en-US" b="1" dirty="0">
              <a:solidFill>
                <a:srgbClr val="99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830" y="2093872"/>
            <a:ext cx="3163765" cy="195409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27312" y="4091352"/>
            <a:ext cx="2688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The Command Spaceship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741714" y="4047962"/>
            <a:ext cx="2450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990000"/>
                </a:solidFill>
              </a:rPr>
              <a:t>The </a:t>
            </a:r>
            <a:r>
              <a:rPr lang="en-US" b="1" dirty="0" err="1" smtClean="0">
                <a:solidFill>
                  <a:srgbClr val="990000"/>
                </a:solidFill>
              </a:rPr>
              <a:t>Hyperwarp</a:t>
            </a:r>
            <a:r>
              <a:rPr lang="en-US" b="1" dirty="0" smtClean="0">
                <a:solidFill>
                  <a:srgbClr val="990000"/>
                </a:solidFill>
              </a:rPr>
              <a:t> Cruiser</a:t>
            </a:r>
            <a:endParaRPr lang="en-US" b="1" dirty="0">
              <a:solidFill>
                <a:srgbClr val="990000"/>
              </a:solidFill>
            </a:endParaRPr>
          </a:p>
        </p:txBody>
      </p:sp>
      <p:sp>
        <p:nvSpPr>
          <p:cNvPr id="22" name="Content Placeholder 20"/>
          <p:cNvSpPr txBox="1">
            <a:spLocks/>
          </p:cNvSpPr>
          <p:nvPr/>
        </p:nvSpPr>
        <p:spPr>
          <a:xfrm>
            <a:off x="3913167" y="5034383"/>
            <a:ext cx="4985774" cy="165971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Each Martian </a:t>
            </a:r>
            <a:r>
              <a:rPr lang="en-US" sz="2000" dirty="0" smtClean="0"/>
              <a:t>arrived on </a:t>
            </a:r>
            <a:r>
              <a:rPr lang="en-US" sz="2000" b="1" dirty="0" smtClean="0">
                <a:solidFill>
                  <a:srgbClr val="990000"/>
                </a:solidFill>
              </a:rPr>
              <a:t>one</a:t>
            </a:r>
            <a:r>
              <a:rPr lang="en-US" sz="2000" dirty="0" smtClean="0"/>
              <a:t> spaceship. </a:t>
            </a:r>
          </a:p>
          <a:p>
            <a:pPr marL="0" indent="0">
              <a:buNone/>
            </a:pPr>
            <a:r>
              <a:rPr lang="en-US" sz="2000" dirty="0" smtClean="0"/>
              <a:t>Each Spaceship transported </a:t>
            </a:r>
            <a:r>
              <a:rPr lang="en-US" sz="2000" b="1" dirty="0" smtClean="0">
                <a:solidFill>
                  <a:srgbClr val="990000"/>
                </a:solidFill>
              </a:rPr>
              <a:t>many</a:t>
            </a:r>
            <a:r>
              <a:rPr lang="en-US" sz="2000" dirty="0" smtClean="0"/>
              <a:t> Martians.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990000"/>
                </a:solidFill>
              </a:rPr>
              <a:t>One to </a:t>
            </a:r>
            <a:r>
              <a:rPr lang="en-US" sz="2000" b="1" dirty="0">
                <a:solidFill>
                  <a:srgbClr val="990000"/>
                </a:solidFill>
              </a:rPr>
              <a:t>Many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08704">
            <a:off x="595637" y="2388749"/>
            <a:ext cx="3007989" cy="1597604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1565" y="3552473"/>
            <a:ext cx="3904157" cy="1191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794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1580</TotalTime>
  <Words>421</Words>
  <Application>Microsoft Office PowerPoint</Application>
  <PresentationFormat>Custom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Parallax</vt:lpstr>
      <vt:lpstr>Barack Obama vs.  the Martians</vt:lpstr>
      <vt:lpstr>The Story  (part 1)</vt:lpstr>
      <vt:lpstr>The Story  (part 2)</vt:lpstr>
      <vt:lpstr>Building Tables</vt:lpstr>
      <vt:lpstr>Determining Relationships</vt:lpstr>
      <vt:lpstr>Designing Relationships</vt:lpstr>
      <vt:lpstr>Building M:M Relationships in Access</vt:lpstr>
      <vt:lpstr>Using Relationships in a Query</vt:lpstr>
      <vt:lpstr>More Relationships</vt:lpstr>
      <vt:lpstr>Building 1:m Relationships in Access</vt:lpstr>
      <vt:lpstr>The Final Relationships</vt:lpstr>
    </vt:vector>
  </TitlesOfParts>
  <Company>Camden County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Barack Obama vs.  the Martians</dc:title>
  <dc:creator>Teacher logon</dc:creator>
  <cp:lastModifiedBy>Jack F. Myers</cp:lastModifiedBy>
  <cp:revision>65</cp:revision>
  <dcterms:created xsi:type="dcterms:W3CDTF">2014-12-03T13:02:26Z</dcterms:created>
  <dcterms:modified xsi:type="dcterms:W3CDTF">2014-12-16T18:17:21Z</dcterms:modified>
</cp:coreProperties>
</file>